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1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9" r:id="rId15"/>
    <p:sldId id="268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6" r:id="rId27"/>
  </p:sldIdLst>
  <p:sldSz cx="9144000" cy="6858000" type="screen4x3"/>
  <p:notesSz cx="6858000" cy="9144000"/>
  <p:defaultTextStyle>
    <a:defPPr>
      <a:defRPr lang="sw-K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830AB8-9F53-4975-92FA-AA5C60A8E4E7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w-K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w-K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0C8BE87-B6F4-4C8C-9269-4EC1324B0D2F}" type="slidenum">
              <a:rPr lang="sw-KE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9C8F5D-8229-46D4-9995-10855F0B9E51}" type="slidenum">
              <a:rPr lang="sw-KE"/>
              <a:pPr/>
              <a:t>2</a:t>
            </a:fld>
            <a:endParaRPr lang="sw-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236085-5731-4079-B2D6-CF4B82F937C1}" type="slidenum">
              <a:rPr lang="sw-KE"/>
              <a:pPr/>
              <a:t>11</a:t>
            </a:fld>
            <a:endParaRPr lang="sw-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7D3CB8-1755-4DD7-B92D-E8BB357DC1FE}" type="slidenum">
              <a:rPr lang="sw-KE"/>
              <a:pPr/>
              <a:t>12</a:t>
            </a:fld>
            <a:endParaRPr lang="sw-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0DD648-59FD-4750-9153-CD348AF8B124}" type="slidenum">
              <a:rPr lang="sw-KE"/>
              <a:pPr/>
              <a:t>13</a:t>
            </a:fld>
            <a:endParaRPr lang="sw-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957041-27C7-4335-93BA-70DCEA802DF7}" type="slidenum">
              <a:rPr lang="sw-KE"/>
              <a:pPr/>
              <a:t>14</a:t>
            </a:fld>
            <a:endParaRPr lang="sw-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3BED37-24FD-48DD-A36E-2DAA02CC4517}" type="slidenum">
              <a:rPr lang="sw-KE"/>
              <a:pPr/>
              <a:t>15</a:t>
            </a:fld>
            <a:endParaRPr lang="sw-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B962B4-F68F-4ABC-A971-386717BBEFA4}" type="slidenum">
              <a:rPr lang="sw-KE"/>
              <a:pPr/>
              <a:t>16</a:t>
            </a:fld>
            <a:endParaRPr lang="sw-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AFD5E3-C364-4F18-880B-6281C5145B4C}" type="slidenum">
              <a:rPr lang="sw-KE"/>
              <a:pPr/>
              <a:t>17</a:t>
            </a:fld>
            <a:endParaRPr lang="sw-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DA2970-A7AB-4555-9F4D-DC8A1AB23BD0}" type="slidenum">
              <a:rPr lang="sw-KE"/>
              <a:pPr/>
              <a:t>18</a:t>
            </a:fld>
            <a:endParaRPr lang="sw-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EB0D95-109E-476B-9D2D-65EBE71C732C}" type="slidenum">
              <a:rPr lang="sw-KE"/>
              <a:pPr/>
              <a:t>19</a:t>
            </a:fld>
            <a:endParaRPr lang="sw-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90BE4-80B6-4AD7-BD5D-C56ACF34FD82}" type="slidenum">
              <a:rPr lang="sw-KE"/>
              <a:pPr/>
              <a:t>20</a:t>
            </a:fld>
            <a:endParaRPr lang="sw-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87C503-3E53-4B85-A43D-BAAA4DD41A32}" type="slidenum">
              <a:rPr lang="sw-KE"/>
              <a:pPr/>
              <a:t>3</a:t>
            </a:fld>
            <a:endParaRPr lang="sw-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446761-9C93-4DB0-A220-F2996BE68E9C}" type="slidenum">
              <a:rPr lang="sw-KE"/>
              <a:pPr/>
              <a:t>21</a:t>
            </a:fld>
            <a:endParaRPr lang="sw-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6D2374-8B35-43A1-A244-43BB10EFF7EB}" type="slidenum">
              <a:rPr lang="sw-KE"/>
              <a:pPr/>
              <a:t>22</a:t>
            </a:fld>
            <a:endParaRPr lang="sw-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95F473-F5D5-4A6F-9FC5-B0699952C70F}" type="slidenum">
              <a:rPr lang="sw-KE"/>
              <a:pPr/>
              <a:t>23</a:t>
            </a:fld>
            <a:endParaRPr lang="sw-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28D94F-B3C3-4D63-84BF-EDBBEF01983D}" type="slidenum">
              <a:rPr lang="sw-KE"/>
              <a:pPr/>
              <a:t>24</a:t>
            </a:fld>
            <a:endParaRPr lang="sw-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82B872-E902-4E80-9D8E-52E9C4F135F8}" type="slidenum">
              <a:rPr lang="sw-KE"/>
              <a:pPr/>
              <a:t>25</a:t>
            </a:fld>
            <a:endParaRPr lang="sw-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63C617-04D5-4E20-9FC1-885F24C68E1D}" type="slidenum">
              <a:rPr lang="sw-KE"/>
              <a:pPr/>
              <a:t>26</a:t>
            </a:fld>
            <a:endParaRPr lang="sw-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E02F65-B924-4617-9F58-A2520DC1C94F}" type="slidenum">
              <a:rPr lang="sw-KE"/>
              <a:pPr/>
              <a:t>4</a:t>
            </a:fld>
            <a:endParaRPr lang="sw-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91689F-C732-4336-93FF-FBE708F9D4DA}" type="slidenum">
              <a:rPr lang="sw-KE"/>
              <a:pPr/>
              <a:t>5</a:t>
            </a:fld>
            <a:endParaRPr lang="sw-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38D766-5143-46BB-A2AD-D4F44A13F799}" type="slidenum">
              <a:rPr lang="sw-KE"/>
              <a:pPr/>
              <a:t>6</a:t>
            </a:fld>
            <a:endParaRPr lang="sw-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238801-9136-4B46-BB59-D541CB2F0177}" type="slidenum">
              <a:rPr lang="sw-KE"/>
              <a:pPr/>
              <a:t>7</a:t>
            </a:fld>
            <a:endParaRPr lang="sw-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1F5679-9B4E-4E58-8D09-884B3540FC20}" type="slidenum">
              <a:rPr lang="sw-KE"/>
              <a:pPr/>
              <a:t>8</a:t>
            </a:fld>
            <a:endParaRPr lang="sw-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A08D3E-8E1A-4EEF-A5A6-9BA67ED3E76B}" type="slidenum">
              <a:rPr lang="sw-KE"/>
              <a:pPr/>
              <a:t>9</a:t>
            </a:fld>
            <a:endParaRPr lang="sw-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DEDC1C-0AD5-45D2-8358-A3C737BF94F6}" type="slidenum">
              <a:rPr lang="sw-KE"/>
              <a:pPr/>
              <a:t>10</a:t>
            </a:fld>
            <a:endParaRPr lang="sw-K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3117-CE4F-4CBC-AAF9-90DF761DC250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06023-1107-4278-A5B4-04505554F236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17D81-65AF-4F6B-BF9C-D082741DEC7F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B5417-B6A1-489C-ADA3-5F3609BC79A4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3EF81-26C2-4AF7-B45F-9FD3050757DC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0B858-AAEB-46A3-BB16-8D855E7E28D2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3D91C-3577-4FC8-8176-38038324461A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1EB52-12A5-4B86-8626-071CDAF3E7E1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E9FBF-C043-4BBB-B867-B9016A6EEC6B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630D-34C2-4740-83F0-79C6A886D22C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07366-91D2-4A39-8868-E7FAEFA45DBD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987CA-6E5A-42B2-9686-7B2273711004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5A40-F606-4CEF-AC0C-5176DD6742FF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32221-5FA3-40C9-81A2-875F7B37887E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71D1-D457-4A26-B3A4-3DC9B19EBAA1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464EE-DA1C-4CAB-85A7-1F97AAEAD711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35DAE-ED11-4A6A-8BD4-46026107D953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77459-F495-495E-9E63-EF108D74F4C3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586F-F4EA-4C1C-A4EC-D5B1572312E1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69AC2-5487-4F43-8ABC-7170093ED513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w-K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25942-FF7E-4570-BBFF-B14637E6A41F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7A020-145A-40BD-A222-C38B9F092165}" type="slidenum">
              <a:rPr lang="sw-KE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w-K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15B3F4-90B9-4FE5-9783-3B0470FD28E7}" type="datetimeFigureOut">
              <a:rPr lang="sw-KE"/>
              <a:pPr>
                <a:defRPr/>
              </a:pPr>
              <a:t>13/04/2020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912DC89-CE4B-4B24-AEEC-F0311C749A98}" type="slidenum">
              <a:rPr lang="sw-KE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3048000"/>
          </a:xfrm>
        </p:spPr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FOOD BORNE DISEASES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Heat resistance</a:t>
            </a:r>
            <a:endParaRPr lang="sw-KE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/>
            <a:r>
              <a:rPr lang="en-US" sz="3400" smtClean="0"/>
              <a:t>The salmonellae are killed by temperatures attained in commercial pasteurization, </a:t>
            </a:r>
          </a:p>
          <a:p>
            <a:pPr eaLnBrk="1" hangingPunct="1"/>
            <a:r>
              <a:rPr lang="en-US" sz="3400" smtClean="0"/>
              <a:t>They can remain alive in moist earth for one year and in dry earth for 16 months, </a:t>
            </a:r>
          </a:p>
          <a:p>
            <a:pPr eaLnBrk="1" hangingPunct="1"/>
            <a:r>
              <a:rPr lang="en-US" sz="3400" smtClean="0"/>
              <a:t>They are not destroyed in offal (organs of animals used as food) maintained at chilling or freezing temperatures, or in the usual pickling solutions</a:t>
            </a:r>
            <a:endParaRPr lang="sw-KE" sz="3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>
                <a:solidFill>
                  <a:srgbClr val="FF0000"/>
                </a:solidFill>
              </a:rPr>
              <a:t>Salmonella food poisoning outbreaks </a:t>
            </a:r>
            <a:r>
              <a:rPr lang="sw-KE" sz="3200" smtClean="0"/>
              <a:t/>
            </a:r>
            <a:br>
              <a:rPr lang="sw-KE" sz="3200" smtClean="0"/>
            </a:br>
            <a:endParaRPr lang="sw-KE" sz="320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Outbreaks occur in different forms: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a). </a:t>
            </a:r>
            <a:r>
              <a:rPr lang="en-US" smtClean="0">
                <a:solidFill>
                  <a:srgbClr val="0070C0"/>
                </a:solidFill>
              </a:rPr>
              <a:t>Sporadic cases </a:t>
            </a:r>
            <a:r>
              <a:rPr lang="en-US" smtClean="0"/>
              <a:t>involving only one or two persons in a household</a:t>
            </a:r>
            <a:endParaRPr lang="sw-KE" smtClean="0"/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b). </a:t>
            </a:r>
            <a:r>
              <a:rPr lang="en-US" smtClean="0">
                <a:solidFill>
                  <a:srgbClr val="0070C0"/>
                </a:solidFill>
              </a:rPr>
              <a:t>Family outbreaks </a:t>
            </a:r>
            <a:r>
              <a:rPr lang="en-US" smtClean="0"/>
              <a:t>in which several members of the family are affected</a:t>
            </a:r>
            <a:endParaRPr lang="sw-KE" smtClean="0"/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c). </a:t>
            </a:r>
            <a:r>
              <a:rPr lang="en-US" smtClean="0">
                <a:solidFill>
                  <a:srgbClr val="0070C0"/>
                </a:solidFill>
              </a:rPr>
              <a:t>Large outbreaks </a:t>
            </a:r>
            <a:r>
              <a:rPr lang="en-US" smtClean="0"/>
              <a:t>caused by a widely distributed infective food item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d). </a:t>
            </a:r>
            <a:r>
              <a:rPr lang="en-US" smtClean="0">
                <a:solidFill>
                  <a:srgbClr val="0070C0"/>
                </a:solidFill>
              </a:rPr>
              <a:t>Institutional outbreaks </a:t>
            </a:r>
            <a:r>
              <a:rPr lang="en-US" smtClean="0"/>
              <a:t>which may be caused by a contaminated single food item.</a:t>
            </a:r>
            <a:endParaRPr lang="sw-KE" smtClean="0"/>
          </a:p>
          <a:p>
            <a:pPr eaLnBrk="1" hangingPunct="1"/>
            <a:endParaRPr lang="sw-KE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Factors associated with Salmonella food poisoning outbreaks</a:t>
            </a:r>
            <a:endParaRPr lang="sw-KE" sz="360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Consumption of inadequately cooked or thawed meat or poultry, </a:t>
            </a:r>
          </a:p>
          <a:p>
            <a:pPr eaLnBrk="1" hangingPunct="1"/>
            <a:r>
              <a:rPr lang="en-US" sz="3600" smtClean="0"/>
              <a:t>Cross-contamination  of food from infected food handlers.</a:t>
            </a:r>
          </a:p>
          <a:p>
            <a:pPr eaLnBrk="1" hangingPunct="1"/>
            <a:r>
              <a:rPr lang="en-US" sz="3600" smtClean="0"/>
              <a:t>Presence of flies, cockroaches, rats, in the food environment that act as vectors of the disease.</a:t>
            </a:r>
          </a:p>
          <a:p>
            <a:pPr eaLnBrk="1" hangingPunct="1">
              <a:buFont typeface="Arial" pitchFamily="34" charset="0"/>
              <a:buNone/>
            </a:pPr>
            <a:endParaRPr lang="sw-KE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Transmission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Salmonellae reach food in many different ways; </a:t>
            </a:r>
          </a:p>
          <a:p>
            <a:pPr marL="971550" lvl="1" indent="-514350">
              <a:buFont typeface="Calibri" pitchFamily="34" charset="0"/>
              <a:buAutoNum type="alphaLcParenR"/>
            </a:pPr>
            <a:r>
              <a:rPr lang="en-US" sz="3200" smtClean="0"/>
              <a:t>Directly  from slaughter animals to food</a:t>
            </a:r>
          </a:p>
          <a:p>
            <a:pPr marL="971550" lvl="1" indent="-514350">
              <a:buFont typeface="Calibri" pitchFamily="34" charset="0"/>
              <a:buAutoNum type="alphaLcParenR"/>
            </a:pPr>
            <a:r>
              <a:rPr lang="en-US" sz="3200" smtClean="0"/>
              <a:t>From human excreta, and transferred to food through hands, utensils, equipments, flies etc.</a:t>
            </a:r>
          </a:p>
          <a:p>
            <a:r>
              <a:rPr lang="en-US" smtClean="0"/>
              <a:t>Food poisoning is more likely to occur if the total number of microorganisms present is high. A smaller number may have no ill effect.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Foods involved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3400" smtClean="0"/>
              <a:t>Any food contaminated with salmonellae may be involved. </a:t>
            </a:r>
          </a:p>
          <a:p>
            <a:pPr eaLnBrk="1" hangingPunct="1"/>
            <a:r>
              <a:rPr lang="en-US" sz="3400" smtClean="0"/>
              <a:t>However, foods commonly involved are animal derived foods such as:</a:t>
            </a:r>
          </a:p>
          <a:p>
            <a:pPr marL="971550" lvl="1" indent="-514350" eaLnBrk="1" hangingPunct="1">
              <a:buFont typeface="Calibri" pitchFamily="34" charset="0"/>
              <a:buAutoNum type="alphaLcPeriod"/>
            </a:pPr>
            <a:r>
              <a:rPr lang="en-US" sz="3400" smtClean="0"/>
              <a:t>meat and meat products, </a:t>
            </a:r>
          </a:p>
          <a:p>
            <a:pPr marL="971550" lvl="1" indent="-514350" eaLnBrk="1" hangingPunct="1">
              <a:buFont typeface="Calibri" pitchFamily="34" charset="0"/>
              <a:buAutoNum type="alphaLcPeriod"/>
            </a:pPr>
            <a:r>
              <a:rPr lang="en-US" sz="3400" smtClean="0"/>
              <a:t>milk and milk products, </a:t>
            </a:r>
          </a:p>
          <a:p>
            <a:pPr marL="971550" lvl="1" indent="-514350" eaLnBrk="1" hangingPunct="1">
              <a:buFont typeface="Calibri" pitchFamily="34" charset="0"/>
              <a:buAutoNum type="alphaLcPeriod"/>
            </a:pPr>
            <a:r>
              <a:rPr lang="en-US" sz="3400" smtClean="0"/>
              <a:t>egg and egg products</a:t>
            </a:r>
          </a:p>
          <a:p>
            <a:pPr eaLnBrk="1" hangingPunct="1"/>
            <a:endParaRPr lang="sw-KE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Clinical symptoms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ordinary symptoms include abdominal pain, headache, diarrhea, fever, vomiting. </a:t>
            </a:r>
          </a:p>
          <a:p>
            <a:pPr eaLnBrk="1" hangingPunct="1"/>
            <a:r>
              <a:rPr lang="en-US" smtClean="0"/>
              <a:t>Severe cases are encountered in babies, young children , the sick and in elderly persons. </a:t>
            </a:r>
          </a:p>
          <a:p>
            <a:pPr eaLnBrk="1" hangingPunct="1"/>
            <a:r>
              <a:rPr lang="en-US" smtClean="0"/>
              <a:t>The mortality is up to 13 %. </a:t>
            </a:r>
            <a:endParaRPr lang="sw-KE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Control measures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mtClean="0"/>
              <a:t>Efficient refrigeration and hygienic handling of food.</a:t>
            </a:r>
            <a:endParaRPr lang="sw-KE" smtClean="0"/>
          </a:p>
          <a:p>
            <a:pPr eaLnBrk="1" hangingPunct="1"/>
            <a:r>
              <a:rPr lang="en-US" smtClean="0"/>
              <a:t>Consumption of properly cooked meat, </a:t>
            </a:r>
            <a:endParaRPr lang="sw-KE" smtClean="0"/>
          </a:p>
          <a:p>
            <a:pPr eaLnBrk="1" hangingPunct="1"/>
            <a:r>
              <a:rPr lang="en-US" smtClean="0"/>
              <a:t>Complete thawing of frozen meats and adequate cooking.</a:t>
            </a:r>
            <a:endParaRPr lang="sw-KE" smtClean="0"/>
          </a:p>
          <a:p>
            <a:pPr eaLnBrk="1" hangingPunct="1"/>
            <a:r>
              <a:rPr lang="en-US" smtClean="0"/>
              <a:t>Heat processing of meat, milk , fish and poultry to destroy salmonella organisms in food</a:t>
            </a:r>
            <a:endParaRPr lang="sw-KE" smtClean="0"/>
          </a:p>
          <a:p>
            <a:pPr eaLnBrk="1" hangingPunct="1">
              <a:buFont typeface="Arial" pitchFamily="34" charset="0"/>
              <a:buNone/>
            </a:pPr>
            <a:endParaRPr lang="sw-KE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Typhoid and Paratyphoid fever </a:t>
            </a:r>
            <a:br>
              <a:rPr lang="en-US" sz="3600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600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(Enteric fevers)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000" smtClean="0"/>
          </a:p>
          <a:p>
            <a:r>
              <a:rPr lang="en-US" sz="3000" smtClean="0"/>
              <a:t>Enteric fevers include typhoid and paratyphoid fevers caused by </a:t>
            </a:r>
            <a:r>
              <a:rPr lang="en-US" sz="3000" i="1" smtClean="0"/>
              <a:t>Salmonella typhi</a:t>
            </a:r>
            <a:r>
              <a:rPr lang="en-US" sz="3000" smtClean="0"/>
              <a:t> and </a:t>
            </a:r>
            <a:r>
              <a:rPr lang="en-US" sz="3000" i="1" smtClean="0"/>
              <a:t>Salmonella paratyphi</a:t>
            </a:r>
            <a:r>
              <a:rPr lang="en-US" sz="3000" smtClean="0"/>
              <a:t> A, B and C respectively.</a:t>
            </a:r>
          </a:p>
          <a:p>
            <a:r>
              <a:rPr lang="en-US" sz="3000" smtClean="0"/>
              <a:t>The serotypes are similar to other salmonella bacteria, but unlike them, they are essentially parasites of man. </a:t>
            </a:r>
          </a:p>
          <a:p>
            <a:endParaRPr lang="sw-KE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Disease symptoms</a:t>
            </a:r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US" sz="3000" smtClean="0"/>
          </a:p>
          <a:p>
            <a:r>
              <a:rPr lang="en-US" sz="3000" smtClean="0"/>
              <a:t>The incubation period is usually 2 weeks, but might vary between 3 and 28 days for typhoid fever and between 1 and 15 days for the paratyphoid fevers. </a:t>
            </a:r>
          </a:p>
          <a:p>
            <a:r>
              <a:rPr lang="en-US" sz="3000" smtClean="0"/>
              <a:t>The abdominal symptoms are severe, while fever and illness may continue for 4-6 weeks.</a:t>
            </a:r>
            <a:endParaRPr lang="sw-KE" sz="30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Transmission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The typhoid and paratyphoid bacilli are essentially human parasites and are acquired mostly from human sources, namely, patients and carriers. </a:t>
            </a:r>
          </a:p>
          <a:p>
            <a:r>
              <a:rPr lang="en-US" smtClean="0"/>
              <a:t>The bacteria can be transmitted by the contamination of water, milk or food by flies.</a:t>
            </a:r>
          </a:p>
          <a:p>
            <a:r>
              <a:rPr lang="en-US" smtClean="0"/>
              <a:t>Only a few organisms are needed to cause disease.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Food borne diseases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mtClean="0"/>
              <a:t>Food borne diseases (FBD) are acute illnesses associated with the recent consumption of food</a:t>
            </a:r>
          </a:p>
          <a:p>
            <a:pPr eaLnBrk="1" hangingPunct="1"/>
            <a:r>
              <a:rPr lang="en-US" smtClean="0"/>
              <a:t>The food involved is usually contaminated with a disease pathogen or toxicant. </a:t>
            </a:r>
          </a:p>
          <a:p>
            <a:pPr eaLnBrk="1" hangingPunct="1"/>
            <a:r>
              <a:rPr lang="en-US" smtClean="0"/>
              <a:t>Such food contains enough pathogens or toxicant necessary to make a person sick.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Control measures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3600" smtClean="0"/>
              <a:t>Hygienic control of food and water supplies</a:t>
            </a:r>
            <a:endParaRPr lang="sw-KE" sz="3600" smtClean="0"/>
          </a:p>
          <a:p>
            <a:r>
              <a:rPr lang="en-US" sz="3600" smtClean="0"/>
              <a:t>Detection and treatment of chronic carriers</a:t>
            </a:r>
            <a:endParaRPr lang="sw-KE" sz="3600" smtClean="0"/>
          </a:p>
          <a:p>
            <a:r>
              <a:rPr lang="en-US" sz="3600" smtClean="0"/>
              <a:t>Vaccination using TAB-vaccine. The vaccine contains a mixed culture of </a:t>
            </a:r>
            <a:r>
              <a:rPr lang="en-US" sz="3600" i="1" smtClean="0"/>
              <a:t>S. typhi, and S. paratyphi. </a:t>
            </a:r>
            <a:r>
              <a:rPr lang="en-US" sz="3600" smtClean="0"/>
              <a:t>The vaccine protects for 5-7 yrs. </a:t>
            </a:r>
            <a:endParaRPr lang="sw-KE" sz="3600" smtClean="0"/>
          </a:p>
          <a:p>
            <a:pPr>
              <a:buFont typeface="Arial" pitchFamily="34" charset="0"/>
              <a:buNone/>
            </a:pPr>
            <a:endParaRPr lang="sw-KE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Campylobacteriosis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06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sz="2800" smtClean="0"/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Campylobacter are a group of tiny strictly micro-aerophilic curved or spiral gram negative rods</a:t>
            </a:r>
          </a:p>
          <a:p>
            <a:pPr>
              <a:buFont typeface="Wingdings" pitchFamily="2" charset="2"/>
              <a:buChar char="§"/>
            </a:pPr>
            <a:r>
              <a:rPr lang="en-US" sz="2800" i="1" smtClean="0"/>
              <a:t>Campylobacter jejuni</a:t>
            </a:r>
            <a:r>
              <a:rPr lang="en-US" sz="2800" smtClean="0"/>
              <a:t> and </a:t>
            </a:r>
            <a:r>
              <a:rPr lang="en-US" sz="2800" i="1" smtClean="0"/>
              <a:t>Campylobacter coli</a:t>
            </a:r>
            <a:r>
              <a:rPr lang="en-US" sz="2800" smtClean="0"/>
              <a:t> cause food poisoning.</a:t>
            </a:r>
          </a:p>
          <a:p>
            <a:pPr>
              <a:buFont typeface="Wingdings" pitchFamily="2" charset="2"/>
              <a:buChar char="§"/>
            </a:pPr>
            <a:r>
              <a:rPr lang="en-US" sz="2800" i="1" smtClean="0"/>
              <a:t>Campylobacter jejuni</a:t>
            </a:r>
            <a:r>
              <a:rPr lang="en-US" sz="2800" smtClean="0"/>
              <a:t> occur in large numbers in cattle feces, and poultry as normal flora. </a:t>
            </a:r>
          </a:p>
          <a:p>
            <a:pPr>
              <a:buFont typeface="Wingdings" pitchFamily="2" charset="2"/>
              <a:buChar char="§"/>
            </a:pPr>
            <a:r>
              <a:rPr lang="en-US" sz="2800" i="1" smtClean="0"/>
              <a:t>Campylobacter coli</a:t>
            </a:r>
            <a:r>
              <a:rPr lang="en-US" sz="2800" smtClean="0"/>
              <a:t> are commonly associated with human diarrhea.</a:t>
            </a:r>
            <a:endParaRPr lang="sw-KE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Disease in man</a:t>
            </a:r>
            <a:endParaRPr lang="sw-KE" smtClean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endParaRPr lang="en-US" i="1" smtClean="0"/>
          </a:p>
          <a:p>
            <a:r>
              <a:rPr lang="en-US" i="1" smtClean="0"/>
              <a:t>Campylobacter  jejuni </a:t>
            </a:r>
            <a:r>
              <a:rPr lang="en-US" smtClean="0"/>
              <a:t>and </a:t>
            </a:r>
            <a:r>
              <a:rPr lang="en-US" i="1" smtClean="0"/>
              <a:t>C. coli </a:t>
            </a:r>
            <a:r>
              <a:rPr lang="en-US" smtClean="0"/>
              <a:t>cause illness characterized by diarrhoea, abdominal pain, fever, nausea, vomiting, and abdominal complaints. </a:t>
            </a:r>
          </a:p>
          <a:p>
            <a:r>
              <a:rPr lang="en-US" smtClean="0"/>
              <a:t>The disease is self-limiting.</a:t>
            </a:r>
            <a:endParaRPr lang="sw-KE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Clinical signs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3000" b="1" smtClean="0"/>
              <a:t> </a:t>
            </a:r>
            <a:r>
              <a:rPr lang="en-US" sz="3000" smtClean="0"/>
              <a:t>Incubation period ranges between 2-11 days with an average of 3-5 days. </a:t>
            </a:r>
          </a:p>
          <a:p>
            <a:r>
              <a:rPr lang="en-US" sz="3000" smtClean="0"/>
              <a:t>It is preceded by fever, followed by diarrhea, which runs for 3-4 days.</a:t>
            </a:r>
          </a:p>
          <a:p>
            <a:r>
              <a:rPr lang="en-US" sz="3000" smtClean="0"/>
              <a:t>The</a:t>
            </a:r>
            <a:r>
              <a:rPr lang="en-US" sz="3000" i="1" smtClean="0"/>
              <a:t> </a:t>
            </a:r>
            <a:r>
              <a:rPr lang="en-US" sz="3000" smtClean="0"/>
              <a:t>diarrhea may sometimes contain blood and mucus in feces.</a:t>
            </a:r>
          </a:p>
          <a:p>
            <a:r>
              <a:rPr lang="en-US" sz="3000" smtClean="0"/>
              <a:t>Abdominal pain is associated with backache, and a high mortality. </a:t>
            </a:r>
          </a:p>
          <a:p>
            <a:r>
              <a:rPr lang="en-US" sz="3000" smtClean="0"/>
              <a:t>The condition is self-limiting but may last for up to 10 days.</a:t>
            </a:r>
            <a:endParaRPr lang="sw-KE" sz="3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Mode of infection</a:t>
            </a:r>
            <a:endParaRPr lang="sw-KE" smtClean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mtClean="0"/>
              <a:t>Infection occurs by ingestion of campylobacter organisms in contaminated foodstuffs.</a:t>
            </a:r>
          </a:p>
          <a:p>
            <a:r>
              <a:rPr lang="en-US" smtClean="0"/>
              <a:t>Foods involved includes meat from infected animals, unpasteurized milk and possibly cross-contamination from these sources to foods eaten uncooked or unrefrigerated.</a:t>
            </a:r>
          </a:p>
          <a:p>
            <a:r>
              <a:rPr lang="en-US" smtClean="0"/>
              <a:t>Among the meats, poultry constitutes the greatest potential source of infection to humans. </a:t>
            </a:r>
            <a:endParaRPr lang="sw-KE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Mode of infection cont...</a:t>
            </a:r>
            <a:endParaRPr lang="sw-KE" smtClean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mtClean="0"/>
              <a:t>Microorganisms are present in poultry gut and feces upto 1,000,000 organisms/g of feces. </a:t>
            </a:r>
          </a:p>
          <a:p>
            <a:r>
              <a:rPr lang="en-US" smtClean="0"/>
              <a:t>Carelessness in the kitchen e.g. cutting chickens with the same knife used to cut other foods without proper cleaning prior to use. </a:t>
            </a:r>
          </a:p>
          <a:p>
            <a:r>
              <a:rPr lang="en-US" smtClean="0"/>
              <a:t>Pork is a major source of </a:t>
            </a:r>
            <a:r>
              <a:rPr lang="en-US" i="1" smtClean="0"/>
              <a:t>Campylobacter coli.</a:t>
            </a:r>
          </a:p>
          <a:p>
            <a:r>
              <a:rPr lang="en-US" smtClean="0"/>
              <a:t>Contamination of pork occurs during slaughter.</a:t>
            </a:r>
            <a:endParaRPr lang="sw-KE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Preventive measures</a:t>
            </a:r>
            <a:r>
              <a:rPr lang="en-US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mtClean="0"/>
              <a:t> 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Thorough cooking of all foodstuffs derived from animal sources.</a:t>
            </a:r>
            <a:endParaRPr lang="sw-KE" smtClean="0"/>
          </a:p>
          <a:p>
            <a:r>
              <a:rPr lang="en-US" smtClean="0"/>
              <a:t>Prevention of re-contamination after cooking.</a:t>
            </a:r>
            <a:endParaRPr lang="sw-KE" smtClean="0"/>
          </a:p>
          <a:p>
            <a:r>
              <a:rPr lang="en-US" smtClean="0"/>
              <a:t>Proper refrigeration of foods.</a:t>
            </a:r>
            <a:endParaRPr lang="sw-KE" smtClean="0"/>
          </a:p>
          <a:p>
            <a:r>
              <a:rPr lang="en-US" smtClean="0"/>
              <a:t>Recognition, control and prevention of campylobacter infections in animals, and</a:t>
            </a:r>
            <a:endParaRPr lang="sw-KE" smtClean="0"/>
          </a:p>
          <a:p>
            <a:r>
              <a:rPr lang="en-US" smtClean="0"/>
              <a:t>Maintenance of high standard of hygiene. </a:t>
            </a:r>
            <a:endParaRPr lang="sw-KE" smtClean="0"/>
          </a:p>
          <a:p>
            <a:endParaRPr lang="sw-K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lassification of food borne diseases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4400" smtClean="0"/>
              <a:t>Food borne diseases are classified into: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4000" smtClean="0"/>
              <a:t>Food borne infections and</a:t>
            </a:r>
          </a:p>
          <a:p>
            <a:pPr marL="914400" lvl="1" indent="-514350" eaLnBrk="1" hangingPunct="1">
              <a:buFont typeface="Calibri" pitchFamily="34" charset="0"/>
              <a:buAutoNum type="arabicPeriod"/>
            </a:pPr>
            <a:r>
              <a:rPr lang="en-US" sz="4000" smtClean="0"/>
              <a:t>Food borne intoxications</a:t>
            </a:r>
          </a:p>
          <a:p>
            <a:pPr eaLnBrk="1" hangingPunct="1">
              <a:buFont typeface="Arial" pitchFamily="34" charset="0"/>
              <a:buNone/>
            </a:pPr>
            <a:endParaRPr lang="sw-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Food borne infections</a:t>
            </a:r>
            <a:endParaRPr lang="sw-KE" dirty="0" smtClean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Food borne infections are caused by the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entrance of pathogenic microorganisms contaminating food into the body</a:t>
            </a:r>
            <a:r>
              <a:rPr lang="en-US" dirty="0" smtClean="0"/>
              <a:t>, and the reaction of the body tissues to their presence. </a:t>
            </a:r>
            <a:endParaRPr lang="sw-KE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These can either be fungal, bacterial, viral or parasitic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Food borne infections tend to have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long incubation periods </a:t>
            </a:r>
            <a:r>
              <a:rPr lang="en-US" dirty="0" smtClean="0"/>
              <a:t>and are usually characterized by </a:t>
            </a:r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fever</a:t>
            </a:r>
            <a:endParaRPr lang="sw-KE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Food Borne Infections cont..</a:t>
            </a:r>
            <a:endParaRPr lang="sw-KE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3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Bacterial food borne infections </a:t>
            </a:r>
            <a:r>
              <a:rPr lang="en-US" sz="3000" smtClean="0"/>
              <a:t>include Cholera, salmonellosis, typhoid fever, shigellosis, Yersiniosis  </a:t>
            </a:r>
            <a:r>
              <a:rPr lang="en-US" sz="3000" i="1" smtClean="0"/>
              <a:t>Escherichia coli  </a:t>
            </a:r>
            <a:r>
              <a:rPr lang="en-US" sz="3000" smtClean="0"/>
              <a:t>infection Campylobacteriosis, </a:t>
            </a:r>
            <a:r>
              <a:rPr lang="en-US" sz="3000" i="1" smtClean="0"/>
              <a:t>Vibrio parahemolyticus and Listeriosis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3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Mycotic food borne infections </a:t>
            </a:r>
            <a:r>
              <a:rPr lang="en-US" sz="3000" smtClean="0"/>
              <a:t>include </a:t>
            </a:r>
            <a:r>
              <a:rPr lang="en-US" sz="3000" i="1" smtClean="0"/>
              <a:t>Candida spp., Sporothrix spp., Wangiella spp.</a:t>
            </a:r>
            <a:r>
              <a:rPr lang="en-US" sz="3000" smtClean="0"/>
              <a:t> etc),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300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Viral food borne infections </a:t>
            </a:r>
            <a:r>
              <a:rPr lang="en-US" sz="3000" smtClean="0"/>
              <a:t>include hepatitis A , Norwak virus and poliomyelitis virus</a:t>
            </a:r>
            <a:endParaRPr lang="en-US" sz="3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3"/>
          </a:xfrm>
        </p:spPr>
        <p:txBody>
          <a:bodyPr/>
          <a:lstStyle/>
          <a:p>
            <a:pPr eaLnBrk="1" hangingPunct="1"/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Salmonellosis</a:t>
            </a:r>
            <a:r>
              <a:rPr lang="en-US" smtClean="0"/>
              <a:t> 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eaLnBrk="1" hangingPunct="1"/>
            <a:r>
              <a:rPr lang="en-US" sz="3400" smtClean="0"/>
              <a:t>The salmonellae constitute a group of organisms with over 2000 different serotypes</a:t>
            </a:r>
          </a:p>
          <a:p>
            <a:pPr eaLnBrk="1" hangingPunct="1"/>
            <a:r>
              <a:rPr lang="en-US" sz="3400" smtClean="0"/>
              <a:t>These organisms are capable of causing disease in animals and man when taken into the body in sufficient numbers</a:t>
            </a:r>
          </a:p>
          <a:p>
            <a:pPr eaLnBrk="1" hangingPunct="1"/>
            <a:r>
              <a:rPr lang="en-US" sz="3400" smtClean="0"/>
              <a:t>Many salmonella species have a wide host range. These are the organisms which commonly cause food poisoning. </a:t>
            </a:r>
          </a:p>
          <a:p>
            <a:pPr eaLnBrk="1" hangingPunct="1"/>
            <a:endParaRPr lang="en-US" sz="3000" smtClean="0"/>
          </a:p>
          <a:p>
            <a:pPr eaLnBrk="1" hangingPunct="1"/>
            <a:endParaRPr lang="sw-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Salmonellosis</a:t>
            </a:r>
            <a:endParaRPr lang="sw-KE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sz="2900" smtClean="0"/>
              <a:t>However, some are restricted to a single host species e.g. </a:t>
            </a:r>
            <a:r>
              <a:rPr lang="en-US" sz="2900" i="1" smtClean="0"/>
              <a:t>Salmonella gallinarum</a:t>
            </a:r>
            <a:r>
              <a:rPr lang="en-US" sz="2900" smtClean="0"/>
              <a:t> the cause of fowl typhoid. </a:t>
            </a:r>
          </a:p>
          <a:p>
            <a:pPr eaLnBrk="1" hangingPunct="1"/>
            <a:r>
              <a:rPr lang="en-US" sz="2900" smtClean="0"/>
              <a:t>Conversely, some salmonella serotypes are associated with human disease and are not known to affect animals e.g. </a:t>
            </a:r>
            <a:r>
              <a:rPr lang="en-US" sz="2900" i="1" smtClean="0"/>
              <a:t>S. typhi</a:t>
            </a:r>
            <a:r>
              <a:rPr lang="en-US" sz="2900" smtClean="0"/>
              <a:t> and </a:t>
            </a:r>
            <a:r>
              <a:rPr lang="en-US" sz="2900" i="1" smtClean="0"/>
              <a:t>Salmonella paratyphi</a:t>
            </a:r>
            <a:r>
              <a:rPr lang="en-US" sz="2900" smtClean="0"/>
              <a:t>.</a:t>
            </a:r>
          </a:p>
          <a:p>
            <a:pPr eaLnBrk="1" hangingPunct="1"/>
            <a:r>
              <a:rPr lang="en-US" sz="2900" smtClean="0"/>
              <a:t>Salmonellae are normally present in the gut of human and animals and act as sources of food contamination.</a:t>
            </a:r>
            <a:endParaRPr lang="sw-KE" sz="2900" smtClean="0"/>
          </a:p>
          <a:p>
            <a:pPr eaLnBrk="1" hangingPunct="1"/>
            <a:endParaRPr lang="sw-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Salmonellosis cont..</a:t>
            </a:r>
            <a:endParaRPr lang="sw-KE" b="1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3400" smtClean="0"/>
              <a:t>People who are carriers of the salmonellae contaminate the food. </a:t>
            </a:r>
          </a:p>
          <a:p>
            <a:pPr eaLnBrk="1" hangingPunct="1"/>
            <a:r>
              <a:rPr lang="en-US" sz="3400" smtClean="0"/>
              <a:t>A heavy dose up to 10,000 -1,000,000 organisms per gram of food is required to cause infection</a:t>
            </a:r>
          </a:p>
          <a:p>
            <a:pPr eaLnBrk="1" hangingPunct="1"/>
            <a:r>
              <a:rPr lang="en-US" sz="3400" smtClean="0"/>
              <a:t>Salmonellae grow well on food and can exist for a considerable period in feces, and on pastures.</a:t>
            </a:r>
            <a:endParaRPr lang="sw-KE" sz="3400" smtClean="0"/>
          </a:p>
          <a:p>
            <a:pPr eaLnBrk="1" hangingPunct="1"/>
            <a:endParaRPr lang="en-US" smtClean="0"/>
          </a:p>
          <a:p>
            <a:pPr eaLnBrk="1" hangingPunct="1"/>
            <a:endParaRPr lang="sw-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Common food poisoning serotypes</a:t>
            </a:r>
            <a:endParaRPr lang="sw-KE" sz="360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mtClean="0"/>
              <a:t>Some of the salmonella species involved in food poisoning include; </a:t>
            </a:r>
            <a:r>
              <a:rPr lang="en-US" i="1" smtClean="0"/>
              <a:t>Salmonella typhimurium, Salmonella enteritidis, Salmonella dublin, Salmonella softenburg, Salmonella virchow, Salmonella montevideo, Salmonella infantis,</a:t>
            </a:r>
            <a:r>
              <a:rPr lang="en-US" smtClean="0"/>
              <a:t> and </a:t>
            </a:r>
            <a:r>
              <a:rPr lang="en-US" i="1" smtClean="0"/>
              <a:t>salmonella newport.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These species are also involved in causing diarrhoea in animals</a:t>
            </a:r>
            <a:endParaRPr lang="sw-K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4383</TotalTime>
  <Words>1175</Words>
  <Application>Microsoft Office PowerPoint</Application>
  <PresentationFormat>On-screen Show (4:3)</PresentationFormat>
  <Paragraphs>139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Aharoni</vt:lpstr>
      <vt:lpstr>Wingdings</vt:lpstr>
      <vt:lpstr>Times New Roman</vt:lpstr>
      <vt:lpstr>Office Theme</vt:lpstr>
      <vt:lpstr>FOOD BORNE DISEASES</vt:lpstr>
      <vt:lpstr>Food borne diseases</vt:lpstr>
      <vt:lpstr>Classification of food borne diseases</vt:lpstr>
      <vt:lpstr>Food borne infections</vt:lpstr>
      <vt:lpstr>Food Borne Infections cont..</vt:lpstr>
      <vt:lpstr> Salmonellosis  </vt:lpstr>
      <vt:lpstr>Salmonellosis</vt:lpstr>
      <vt:lpstr>Salmonellosis cont..</vt:lpstr>
      <vt:lpstr>Common food poisoning serotypes</vt:lpstr>
      <vt:lpstr>Heat resistance</vt:lpstr>
      <vt:lpstr> Salmonella food poisoning outbreaks  </vt:lpstr>
      <vt:lpstr>Factors associated with Salmonella food poisoning outbreaks</vt:lpstr>
      <vt:lpstr>Transmission</vt:lpstr>
      <vt:lpstr>Foods involved</vt:lpstr>
      <vt:lpstr>Clinical symptoms</vt:lpstr>
      <vt:lpstr>Control measures</vt:lpstr>
      <vt:lpstr> Typhoid and Paratyphoid fever  (Enteric fevers) </vt:lpstr>
      <vt:lpstr> Disease symptoms  </vt:lpstr>
      <vt:lpstr>Transmission</vt:lpstr>
      <vt:lpstr> Control measures </vt:lpstr>
      <vt:lpstr> Campylobacteriosis </vt:lpstr>
      <vt:lpstr>Disease in man</vt:lpstr>
      <vt:lpstr> Clinical signs </vt:lpstr>
      <vt:lpstr>Mode of infection</vt:lpstr>
      <vt:lpstr>Mode of infection cont...</vt:lpstr>
      <vt:lpstr> Preventive measures 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BORNE DISEASES</dc:title>
  <dc:creator>TOSHIBA</dc:creator>
  <cp:lastModifiedBy>nEda</cp:lastModifiedBy>
  <cp:revision>270</cp:revision>
  <dcterms:created xsi:type="dcterms:W3CDTF">2012-04-10T18:47:26Z</dcterms:created>
  <dcterms:modified xsi:type="dcterms:W3CDTF">2020-04-13T18:06:41Z</dcterms:modified>
</cp:coreProperties>
</file>